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19" r:id="rId2"/>
    <p:sldId id="281" r:id="rId3"/>
    <p:sldId id="321" r:id="rId4"/>
    <p:sldId id="323" r:id="rId5"/>
    <p:sldId id="326" r:id="rId6"/>
    <p:sldId id="327" r:id="rId7"/>
    <p:sldId id="328" r:id="rId8"/>
    <p:sldId id="331" r:id="rId9"/>
    <p:sldId id="329" r:id="rId10"/>
    <p:sldId id="330" r:id="rId11"/>
    <p:sldId id="332" r:id="rId12"/>
    <p:sldId id="333" r:id="rId13"/>
    <p:sldId id="334" r:id="rId14"/>
    <p:sldId id="325" r:id="rId15"/>
    <p:sldId id="284" r:id="rId16"/>
    <p:sldId id="290" r:id="rId17"/>
    <p:sldId id="291" r:id="rId18"/>
    <p:sldId id="305" r:id="rId19"/>
    <p:sldId id="306" r:id="rId20"/>
    <p:sldId id="307" r:id="rId21"/>
    <p:sldId id="308" r:id="rId22"/>
    <p:sldId id="309" r:id="rId23"/>
    <p:sldId id="311" r:id="rId24"/>
    <p:sldId id="312" r:id="rId25"/>
    <p:sldId id="313" r:id="rId26"/>
    <p:sldId id="314" r:id="rId27"/>
    <p:sldId id="303" r:id="rId28"/>
    <p:sldId id="337" r:id="rId29"/>
    <p:sldId id="338" r:id="rId30"/>
    <p:sldId id="336" r:id="rId31"/>
    <p:sldId id="298" r:id="rId32"/>
    <p:sldId id="299" r:id="rId33"/>
    <p:sldId id="320" r:id="rId34"/>
    <p:sldId id="335" r:id="rId35"/>
    <p:sldId id="301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3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-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commentAuthors" Target="commentAuthors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7/29/17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3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6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40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2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16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37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817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7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690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12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38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t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16668" y="3429000"/>
            <a:ext cx="85106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“Data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Science”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Fall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2017:</a:t>
            </a:r>
          </a:p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Introduction to Data Mining</a:t>
            </a: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7302302" cy="4938711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913328"/>
              </p:ext>
            </p:extLst>
          </p:nvPr>
        </p:nvGraphicFramePr>
        <p:xfrm>
          <a:off x="2285999" y="2597149"/>
          <a:ext cx="6766560" cy="3906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regression;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L1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Paper-CS229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Paper-Computer’09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Paper-WWW’07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amazon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review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spam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detection;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classification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Paper-AAAI’12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renren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social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spam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detection;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classification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</a:t>
                      </a:r>
                      <a:endParaRPr lang="zh-CN" altLang="en-US" sz="1400" dirty="0" smtClean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Paper-AAAI’14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twitter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social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spam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detection;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convex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optimization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factorization;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C00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1417638"/>
            <a:ext cx="1423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AAAI’14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9942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The Explosive Growth of Data: from terabytes to petabytes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Data collection and data availability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Automated data collection tools, database systems, Web, computerized society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Major sources of abundant data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Business: Web, e-commerce, transactions, stocks,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Science: Remote sensing, bioinformatics, scientific simulation, … 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Society and everyone: news, digital cameras, YouTube   </a:t>
            </a:r>
          </a:p>
          <a:p>
            <a:pPr>
              <a:spcAft>
                <a:spcPts val="600"/>
              </a:spcAft>
            </a:pPr>
            <a:r>
              <a:rPr lang="en-US" altLang="en-US" sz="2400" u="sng" dirty="0"/>
              <a:t>We are drowning in data, but starving for </a:t>
            </a:r>
            <a:r>
              <a:rPr lang="en-US" altLang="en-US" sz="2400" u="sng" dirty="0">
                <a:solidFill>
                  <a:srgbClr val="FF0000"/>
                </a:solidFill>
              </a:rPr>
              <a:t>knowledge</a:t>
            </a:r>
            <a:r>
              <a:rPr lang="en-US" altLang="en-US" sz="2400" u="sng" dirty="0"/>
              <a:t>!</a:t>
            </a:r>
            <a:r>
              <a:rPr lang="en-US" altLang="en-US" sz="24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1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Data mining (knowledge discovery from data)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Extraction of interesting (</a:t>
            </a:r>
            <a:r>
              <a:rPr lang="en-GB" altLang="en-US" sz="2400" u="sng" dirty="0"/>
              <a:t>non-trivial,</a:t>
            </a:r>
            <a:r>
              <a:rPr lang="en-GB" altLang="en-US" sz="2400" dirty="0"/>
              <a:t> </a:t>
            </a:r>
            <a:r>
              <a:rPr lang="en-GB" altLang="en-US" sz="2400" u="sng" dirty="0"/>
              <a:t>implicit</a:t>
            </a:r>
            <a:r>
              <a:rPr lang="en-GB" altLang="en-US" sz="2400" dirty="0"/>
              <a:t>, </a:t>
            </a:r>
            <a:r>
              <a:rPr lang="en-GB" altLang="en-US" sz="2400" u="sng" dirty="0"/>
              <a:t>previously unknown</a:t>
            </a:r>
            <a:r>
              <a:rPr lang="en-GB" altLang="en-US" sz="2400" dirty="0"/>
              <a:t> and </a:t>
            </a:r>
            <a:r>
              <a:rPr lang="en-GB" altLang="en-US" sz="2400" u="sng" dirty="0"/>
              <a:t>potentially useful</a:t>
            </a:r>
            <a:r>
              <a:rPr lang="en-GB" altLang="en-US" sz="2400" dirty="0"/>
              <a:t>) </a:t>
            </a:r>
            <a:r>
              <a:rPr lang="en-GB" altLang="en-US" sz="2400" dirty="0">
                <a:solidFill>
                  <a:srgbClr val="FF0000"/>
                </a:solidFill>
              </a:rPr>
              <a:t>patterns or knowledge</a:t>
            </a:r>
            <a:r>
              <a:rPr lang="en-GB" altLang="en-US" sz="2400" dirty="0"/>
              <a:t> from huge amount of data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Alternative </a:t>
            </a:r>
            <a:r>
              <a:rPr lang="en-US" altLang="en-US" sz="2400" dirty="0"/>
              <a:t>names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Knowledge discovery (mining) in databases (KDD), knowledge extraction, data/pattern analysis, data archeology, data dredging, information harvesting, business intelligence, etc.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Watch out: Is everything “data mining”?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49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531" y="4641060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95838" y="4609466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025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TODO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/>
          </a:bodyPr>
          <a:lstStyle/>
          <a:p>
            <a:r>
              <a:rPr lang="en-US" altLang="zh-CN" dirty="0" smtClean="0"/>
              <a:t>Official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</a:t>
            </a:r>
            <a:endParaRPr lang="zh-CN" altLang="en-US" dirty="0" smtClean="0"/>
          </a:p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(hours,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credits)</a:t>
            </a:r>
            <a:endParaRPr lang="zh-CN" altLang="en-US" dirty="0" smtClean="0"/>
          </a:p>
          <a:p>
            <a:r>
              <a:rPr lang="en-US" altLang="zh-CN" dirty="0" smtClean="0"/>
              <a:t>Prerequisites</a:t>
            </a:r>
            <a:endParaRPr lang="zh-CN" altLang="en-US" dirty="0" smtClean="0"/>
          </a:p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zh-CN" altLang="en-US" dirty="0" smtClean="0"/>
          </a:p>
          <a:p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zh-CN" altLang="en-US" dirty="0" smtClean="0"/>
          </a:p>
          <a:p>
            <a:r>
              <a:rPr lang="en-US" altLang="zh-CN" dirty="0" smtClean="0"/>
              <a:t>Office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hours</a:t>
            </a:r>
            <a:endParaRPr lang="zh-CN" altLang="en-US" dirty="0" smtClean="0"/>
          </a:p>
          <a:p>
            <a:r>
              <a:rPr lang="en-US" altLang="zh-CN" dirty="0" smtClean="0"/>
              <a:t>Teaching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assistant</a:t>
            </a:r>
            <a:endParaRPr lang="zh-CN" altLang="en-US" dirty="0" smtClean="0"/>
          </a:p>
          <a:p>
            <a:r>
              <a:rPr lang="en-US" altLang="zh-CN" dirty="0" smtClean="0"/>
              <a:t>TA</a:t>
            </a:r>
            <a:r>
              <a:rPr lang="zh-CN" altLang="en-US" dirty="0" smtClean="0"/>
              <a:t> </a:t>
            </a:r>
            <a:r>
              <a:rPr lang="en-US" altLang="zh-CN" dirty="0"/>
              <a:t>o</a:t>
            </a:r>
            <a:r>
              <a:rPr lang="en-US" altLang="zh-CN" dirty="0" smtClean="0"/>
              <a:t>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hours</a:t>
            </a:r>
            <a:endParaRPr lang="zh-CN" altLang="en-US" dirty="0" smtClean="0"/>
          </a:p>
          <a:p>
            <a:r>
              <a:rPr lang="en-US" altLang="zh-CN" dirty="0" smtClean="0"/>
              <a:t>Piazza</a:t>
            </a:r>
            <a:endParaRPr lang="zh-CN" altLang="en-US" dirty="0" smtClean="0"/>
          </a:p>
          <a:p>
            <a:r>
              <a:rPr lang="en-US" altLang="zh-CN" dirty="0" smtClean="0"/>
              <a:t>Compass</a:t>
            </a:r>
            <a:endParaRPr lang="zh-CN" altLang="en-US" dirty="0" smtClean="0"/>
          </a:p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</a:t>
            </a:r>
            <a:endParaRPr lang="zh-CN" altLang="en-US" dirty="0" smtClean="0"/>
          </a:p>
          <a:p>
            <a:r>
              <a:rPr lang="en-US" altLang="zh-CN" dirty="0" smtClean="0"/>
              <a:t>Assignments</a:t>
            </a:r>
            <a:endParaRPr lang="zh-CN" altLang="en-US" dirty="0"/>
          </a:p>
          <a:p>
            <a:r>
              <a:rPr lang="en-US" altLang="zh-CN" dirty="0" smtClean="0"/>
              <a:t>Exams</a:t>
            </a:r>
            <a:endParaRPr lang="zh-CN" altLang="en-US" dirty="0" smtClean="0"/>
          </a:p>
          <a:p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43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Jiawei</a:t>
            </a:r>
            <a:r>
              <a:rPr lang="en-US" sz="2800" dirty="0" smtClean="0"/>
              <a:t> </a:t>
            </a:r>
            <a:r>
              <a:rPr lang="en-US" sz="2800" dirty="0"/>
              <a:t>Han, </a:t>
            </a:r>
            <a:r>
              <a:rPr lang="en-US" sz="2800" dirty="0" err="1"/>
              <a:t>Micheline</a:t>
            </a:r>
            <a:r>
              <a:rPr lang="en-US" sz="2800" dirty="0"/>
              <a:t> </a:t>
            </a:r>
            <a:r>
              <a:rPr lang="en-US" sz="2800" dirty="0" err="1"/>
              <a:t>Kamber</a:t>
            </a:r>
            <a:r>
              <a:rPr lang="en-US" sz="2800" dirty="0"/>
              <a:t> and Jian Pei, Data Mining: Concepts and Techniques (</a:t>
            </a:r>
            <a:r>
              <a:rPr lang="en-US" sz="2800" dirty="0" smtClean="0"/>
              <a:t>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</a:t>
            </a:r>
            <a:r>
              <a:rPr lang="en-US" sz="2800" dirty="0" err="1"/>
              <a:t>ed</a:t>
            </a:r>
            <a:r>
              <a:rPr lang="en-US" sz="2800" dirty="0"/>
              <a:t>), Morgan Kaufmann, </a:t>
            </a:r>
            <a:r>
              <a:rPr lang="en-US" sz="2800" dirty="0" smtClean="0"/>
              <a:t>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770364"/>
            <a:ext cx="3200400" cy="3951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80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(KDD)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965" y="1034236"/>
            <a:ext cx="9045138" cy="5823764"/>
            <a:chOff x="2909047" y="1325010"/>
            <a:chExt cx="8516434" cy="5450238"/>
          </a:xfrm>
        </p:grpSpPr>
        <p:sp>
          <p:nvSpPr>
            <p:cNvPr id="46" name="Line 2052"/>
            <p:cNvSpPr>
              <a:spLocks noChangeShapeType="1"/>
            </p:cNvSpPr>
            <p:nvPr/>
          </p:nvSpPr>
          <p:spPr bwMode="auto">
            <a:xfrm flipV="1">
              <a:off x="3899647" y="52577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Line 2053"/>
            <p:cNvSpPr>
              <a:spLocks noChangeShapeType="1"/>
            </p:cNvSpPr>
            <p:nvPr/>
          </p:nvSpPr>
          <p:spPr bwMode="auto">
            <a:xfrm flipV="1">
              <a:off x="9462247" y="17525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Line 2054"/>
            <p:cNvSpPr>
              <a:spLocks noChangeShapeType="1"/>
            </p:cNvSpPr>
            <p:nvPr/>
          </p:nvSpPr>
          <p:spPr bwMode="auto">
            <a:xfrm flipV="1">
              <a:off x="7785847" y="28193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Line 2055"/>
            <p:cNvSpPr>
              <a:spLocks noChangeShapeType="1"/>
            </p:cNvSpPr>
            <p:nvPr/>
          </p:nvSpPr>
          <p:spPr bwMode="auto">
            <a:xfrm flipV="1">
              <a:off x="5957047" y="3886199"/>
              <a:ext cx="990600" cy="609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2056"/>
            <p:cNvSpPr>
              <a:spLocks noChangeArrowheads="1"/>
            </p:cNvSpPr>
            <p:nvPr/>
          </p:nvSpPr>
          <p:spPr bwMode="auto">
            <a:xfrm>
              <a:off x="2909047" y="5714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Rectangle 2057"/>
            <p:cNvSpPr>
              <a:spLocks noChangeArrowheads="1"/>
            </p:cNvSpPr>
            <p:nvPr/>
          </p:nvSpPr>
          <p:spPr bwMode="auto">
            <a:xfrm>
              <a:off x="2909047" y="5791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2058"/>
            <p:cNvSpPr>
              <a:spLocks noChangeArrowheads="1"/>
            </p:cNvSpPr>
            <p:nvPr/>
          </p:nvSpPr>
          <p:spPr bwMode="auto">
            <a:xfrm>
              <a:off x="2909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2059"/>
            <p:cNvSpPr>
              <a:spLocks noChangeArrowheads="1"/>
            </p:cNvSpPr>
            <p:nvPr/>
          </p:nvSpPr>
          <p:spPr bwMode="auto">
            <a:xfrm>
              <a:off x="3290047" y="6095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Rectangle 2060"/>
            <p:cNvSpPr>
              <a:spLocks noChangeArrowheads="1"/>
            </p:cNvSpPr>
            <p:nvPr/>
          </p:nvSpPr>
          <p:spPr bwMode="auto">
            <a:xfrm>
              <a:off x="3290047" y="61721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Oval 2061"/>
            <p:cNvSpPr>
              <a:spLocks noChangeArrowheads="1"/>
            </p:cNvSpPr>
            <p:nvPr/>
          </p:nvSpPr>
          <p:spPr bwMode="auto">
            <a:xfrm>
              <a:off x="3290047" y="64769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Oval 2062"/>
            <p:cNvSpPr>
              <a:spLocks noChangeArrowheads="1"/>
            </p:cNvSpPr>
            <p:nvPr/>
          </p:nvSpPr>
          <p:spPr bwMode="auto">
            <a:xfrm>
              <a:off x="3975847" y="5867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Rectangle 2063"/>
            <p:cNvSpPr>
              <a:spLocks noChangeArrowheads="1"/>
            </p:cNvSpPr>
            <p:nvPr/>
          </p:nvSpPr>
          <p:spPr bwMode="auto">
            <a:xfrm>
              <a:off x="3975847" y="5943599"/>
              <a:ext cx="685800" cy="406400"/>
            </a:xfrm>
            <a:prstGeom prst="rect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2064"/>
            <p:cNvSpPr>
              <a:spLocks noChangeArrowheads="1"/>
            </p:cNvSpPr>
            <p:nvPr/>
          </p:nvSpPr>
          <p:spPr bwMode="auto">
            <a:xfrm>
              <a:off x="3975847" y="6248399"/>
              <a:ext cx="685800" cy="152400"/>
            </a:xfrm>
            <a:prstGeom prst="ellipse">
              <a:avLst/>
            </a:prstGeom>
            <a:solidFill>
              <a:srgbClr val="00CC66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Text Box 2065"/>
            <p:cNvSpPr txBox="1">
              <a:spLocks noChangeArrowheads="1"/>
            </p:cNvSpPr>
            <p:nvPr/>
          </p:nvSpPr>
          <p:spPr bwMode="auto">
            <a:xfrm>
              <a:off x="2985248" y="5029200"/>
              <a:ext cx="1568107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Data Cleaning</a:t>
              </a:r>
              <a:endParaRPr lang="en-US" altLang="en-US" sz="18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Text Box 2066"/>
            <p:cNvSpPr txBox="1">
              <a:spLocks noChangeArrowheads="1"/>
            </p:cNvSpPr>
            <p:nvPr/>
          </p:nvSpPr>
          <p:spPr bwMode="auto">
            <a:xfrm>
              <a:off x="4280647" y="5562600"/>
              <a:ext cx="181750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Integration</a:t>
              </a:r>
              <a:endParaRPr lang="en-US" altLang="en-US" sz="18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Text Box 2067"/>
            <p:cNvSpPr txBox="1">
              <a:spLocks noChangeArrowheads="1"/>
            </p:cNvSpPr>
            <p:nvPr/>
          </p:nvSpPr>
          <p:spPr bwMode="auto">
            <a:xfrm>
              <a:off x="4052047" y="6400800"/>
              <a:ext cx="14478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Databases</a:t>
              </a:r>
            </a:p>
          </p:txBody>
        </p:sp>
        <p:sp>
          <p:nvSpPr>
            <p:cNvPr id="62" name="Text Box 2068"/>
            <p:cNvSpPr txBox="1">
              <a:spLocks noChangeArrowheads="1"/>
            </p:cNvSpPr>
            <p:nvPr/>
          </p:nvSpPr>
          <p:spPr bwMode="auto">
            <a:xfrm>
              <a:off x="3747248" y="4267200"/>
              <a:ext cx="19970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Warehouse</a:t>
              </a:r>
            </a:p>
          </p:txBody>
        </p:sp>
        <p:sp>
          <p:nvSpPr>
            <p:cNvPr id="63" name="Rectangle 2069"/>
            <p:cNvSpPr>
              <a:spLocks noChangeArrowheads="1"/>
            </p:cNvSpPr>
            <p:nvPr/>
          </p:nvSpPr>
          <p:spPr bwMode="auto">
            <a:xfrm>
              <a:off x="5042647" y="4724399"/>
              <a:ext cx="685800" cy="6858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4" name="Rectangle 2070"/>
            <p:cNvSpPr>
              <a:spLocks noChangeArrowheads="1"/>
            </p:cNvSpPr>
            <p:nvPr/>
          </p:nvSpPr>
          <p:spPr bwMode="auto">
            <a:xfrm>
              <a:off x="7100047" y="3581399"/>
              <a:ext cx="457200" cy="457200"/>
            </a:xfrm>
            <a:prstGeom prst="rect">
              <a:avLst/>
            </a:prstGeom>
            <a:solidFill>
              <a:srgbClr val="00CC6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CC66"/>
              </a:extrusionClr>
              <a:contourClr>
                <a:srgbClr val="00CC66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5" name="Rectangle 2071"/>
            <p:cNvSpPr>
              <a:spLocks noChangeArrowheads="1"/>
            </p:cNvSpPr>
            <p:nvPr/>
          </p:nvSpPr>
          <p:spPr bwMode="auto">
            <a:xfrm>
              <a:off x="9157447" y="2133599"/>
              <a:ext cx="76200" cy="60960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6" name="Rectangle 2072"/>
            <p:cNvSpPr>
              <a:spLocks noChangeArrowheads="1"/>
            </p:cNvSpPr>
            <p:nvPr/>
          </p:nvSpPr>
          <p:spPr bwMode="auto">
            <a:xfrm>
              <a:off x="9233647" y="2362199"/>
              <a:ext cx="76200" cy="38100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7" name="Rectangle 2073"/>
            <p:cNvSpPr>
              <a:spLocks noChangeArrowheads="1"/>
            </p:cNvSpPr>
            <p:nvPr/>
          </p:nvSpPr>
          <p:spPr bwMode="auto">
            <a:xfrm>
              <a:off x="9081247" y="2285999"/>
              <a:ext cx="76200" cy="457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8" name="Rectangle 2074"/>
            <p:cNvSpPr>
              <a:spLocks noChangeArrowheads="1"/>
            </p:cNvSpPr>
            <p:nvPr/>
          </p:nvSpPr>
          <p:spPr bwMode="auto">
            <a:xfrm>
              <a:off x="9309847" y="2514599"/>
              <a:ext cx="76200" cy="228600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9" name="Rectangle 2075"/>
            <p:cNvSpPr>
              <a:spLocks noChangeArrowheads="1"/>
            </p:cNvSpPr>
            <p:nvPr/>
          </p:nvSpPr>
          <p:spPr bwMode="auto">
            <a:xfrm>
              <a:off x="8852647" y="2743199"/>
              <a:ext cx="685800" cy="762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0" name="Rectangle 2076"/>
            <p:cNvSpPr>
              <a:spLocks noChangeArrowheads="1"/>
            </p:cNvSpPr>
            <p:nvPr/>
          </p:nvSpPr>
          <p:spPr bwMode="auto">
            <a:xfrm>
              <a:off x="8928847" y="2514599"/>
              <a:ext cx="152400" cy="228600"/>
            </a:xfrm>
            <a:prstGeom prst="rect">
              <a:avLst/>
            </a:prstGeom>
            <a:solidFill>
              <a:srgbClr val="FF99FF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1" name="WordArt 2077"/>
            <p:cNvSpPr>
              <a:spLocks noChangeArrowheads="1" noChangeShapeType="1" noTextEdit="1"/>
            </p:cNvSpPr>
            <p:nvPr/>
          </p:nvSpPr>
          <p:spPr bwMode="auto">
            <a:xfrm>
              <a:off x="9682406" y="1325010"/>
              <a:ext cx="1743075" cy="612775"/>
            </a:xfrm>
            <a:prstGeom prst="rect">
              <a:avLst/>
            </a:prstGeom>
          </p:spPr>
          <p:txBody>
            <a:bodyPr wrap="none" fromWordArt="1">
              <a:prstTxWarp prst="textCascadeUp">
                <a:avLst>
                  <a:gd name="adj" fmla="val 44444"/>
                </a:avLst>
              </a:prstTxWarp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en-US" b="1" kern="10" dirty="0">
                  <a:ln/>
                  <a:latin typeface="Corbel" charset="0"/>
                  <a:ea typeface="Corbel" charset="0"/>
                  <a:cs typeface="Corbel" charset="0"/>
                </a:rPr>
                <a:t>Knowledge</a:t>
              </a:r>
            </a:p>
          </p:txBody>
        </p:sp>
        <p:sp>
          <p:nvSpPr>
            <p:cNvPr id="72" name="Text Box 2078"/>
            <p:cNvSpPr txBox="1">
              <a:spLocks noChangeArrowheads="1"/>
            </p:cNvSpPr>
            <p:nvPr/>
          </p:nvSpPr>
          <p:spPr bwMode="auto">
            <a:xfrm>
              <a:off x="5136571" y="3428999"/>
              <a:ext cx="2039675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Task-relevant Data</a:t>
              </a:r>
            </a:p>
          </p:txBody>
        </p:sp>
        <p:sp>
          <p:nvSpPr>
            <p:cNvPr id="73" name="Text Box 2079"/>
            <p:cNvSpPr txBox="1">
              <a:spLocks noChangeArrowheads="1"/>
            </p:cNvSpPr>
            <p:nvPr/>
          </p:nvSpPr>
          <p:spPr bwMode="auto">
            <a:xfrm>
              <a:off x="6322172" y="4205288"/>
              <a:ext cx="1148883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Selection</a:t>
              </a:r>
            </a:p>
          </p:txBody>
        </p:sp>
        <p:sp>
          <p:nvSpPr>
            <p:cNvPr id="74" name="Text Box 2080"/>
            <p:cNvSpPr txBox="1">
              <a:spLocks noChangeArrowheads="1"/>
            </p:cNvSpPr>
            <p:nvPr/>
          </p:nvSpPr>
          <p:spPr bwMode="auto">
            <a:xfrm>
              <a:off x="6947648" y="2743200"/>
              <a:ext cx="1394900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>
                  <a:latin typeface="Corbel" charset="0"/>
                  <a:ea typeface="Corbel" charset="0"/>
                  <a:cs typeface="Corbel" charset="0"/>
                </a:rPr>
                <a:t>Data Mining</a:t>
              </a:r>
            </a:p>
          </p:txBody>
        </p:sp>
        <p:sp>
          <p:nvSpPr>
            <p:cNvPr id="75" name="Text Box 2081"/>
            <p:cNvSpPr txBox="1">
              <a:spLocks noChangeArrowheads="1"/>
            </p:cNvSpPr>
            <p:nvPr/>
          </p:nvSpPr>
          <p:spPr bwMode="auto">
            <a:xfrm>
              <a:off x="7938247" y="1828800"/>
              <a:ext cx="2031826" cy="374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en-US" altLang="en-US" sz="2000" dirty="0">
                  <a:latin typeface="Corbel" charset="0"/>
                  <a:ea typeface="Corbel" charset="0"/>
                  <a:cs typeface="Corbel" charset="0"/>
                </a:rPr>
                <a:t>Pattern Evaluation</a:t>
              </a:r>
            </a:p>
          </p:txBody>
        </p:sp>
        <p:sp>
          <p:nvSpPr>
            <p:cNvPr id="76" name="Line 2082"/>
            <p:cNvSpPr>
              <a:spLocks noChangeShapeType="1"/>
            </p:cNvSpPr>
            <p:nvPr/>
          </p:nvSpPr>
          <p:spPr bwMode="auto">
            <a:xfrm>
              <a:off x="8319247" y="3276599"/>
              <a:ext cx="0" cy="2133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7" name="Line 2083"/>
            <p:cNvSpPr>
              <a:spLocks noChangeShapeType="1"/>
            </p:cNvSpPr>
            <p:nvPr/>
          </p:nvSpPr>
          <p:spPr bwMode="auto">
            <a:xfrm>
              <a:off x="9995647" y="2209799"/>
              <a:ext cx="0" cy="3200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8" name="Line 2084"/>
            <p:cNvSpPr>
              <a:spLocks noChangeShapeType="1"/>
            </p:cNvSpPr>
            <p:nvPr/>
          </p:nvSpPr>
          <p:spPr bwMode="auto">
            <a:xfrm flipH="1">
              <a:off x="6642847" y="5410199"/>
              <a:ext cx="3352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9" name="Line 2085"/>
            <p:cNvSpPr>
              <a:spLocks noChangeShapeType="1"/>
            </p:cNvSpPr>
            <p:nvPr/>
          </p:nvSpPr>
          <p:spPr bwMode="auto">
            <a:xfrm flipV="1">
              <a:off x="6642847" y="4495799"/>
              <a:ext cx="0" cy="914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0" name="Line 2086"/>
            <p:cNvSpPr>
              <a:spLocks noChangeShapeType="1"/>
            </p:cNvSpPr>
            <p:nvPr/>
          </p:nvSpPr>
          <p:spPr bwMode="auto">
            <a:xfrm>
              <a:off x="9995647" y="5410199"/>
              <a:ext cx="0" cy="8382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1" name="Line 2087"/>
            <p:cNvSpPr>
              <a:spLocks noChangeShapeType="1"/>
            </p:cNvSpPr>
            <p:nvPr/>
          </p:nvSpPr>
          <p:spPr bwMode="auto">
            <a:xfrm flipH="1">
              <a:off x="4966447" y="6248399"/>
              <a:ext cx="5029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2" name="Line 2088"/>
            <p:cNvSpPr>
              <a:spLocks noChangeShapeType="1"/>
            </p:cNvSpPr>
            <p:nvPr/>
          </p:nvSpPr>
          <p:spPr bwMode="auto">
            <a:xfrm flipH="1" flipV="1">
              <a:off x="4585447" y="5562599"/>
              <a:ext cx="3810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sysDot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3" name="Line 2089"/>
            <p:cNvSpPr>
              <a:spLocks noChangeShapeType="1"/>
            </p:cNvSpPr>
            <p:nvPr/>
          </p:nvSpPr>
          <p:spPr bwMode="auto">
            <a:xfrm>
              <a:off x="4737847" y="5562599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4" name="Line 2090"/>
            <p:cNvSpPr>
              <a:spLocks noChangeShapeType="1"/>
            </p:cNvSpPr>
            <p:nvPr/>
          </p:nvSpPr>
          <p:spPr bwMode="auto">
            <a:xfrm flipV="1">
              <a:off x="6338047" y="4343399"/>
              <a:ext cx="0" cy="1219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Typical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Science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Study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0285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dirty="0"/>
              <a:t>Web mining usually involves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cleaning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integration from multiple sources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Warehousing the data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cube construction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selection for 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Data mining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Presentation of the mining results</a:t>
            </a:r>
          </a:p>
          <a:p>
            <a:pPr lvl="1">
              <a:spcAft>
                <a:spcPts val="600"/>
              </a:spcAft>
            </a:pPr>
            <a:r>
              <a:rPr lang="en-US" altLang="en-US" dirty="0"/>
              <a:t>Patterns and knowledge to be used or stored into knowledge-base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59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98500" y="1418852"/>
            <a:ext cx="7467600" cy="5029200"/>
          </a:xfrm>
          <a:prstGeom prst="flowChartExtra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endParaRPr lang="en-US" altLang="en-US" sz="240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155700" y="5838452"/>
            <a:ext cx="655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612900" y="5228852"/>
            <a:ext cx="563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2146300" y="4466852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2755900" y="3704852"/>
            <a:ext cx="3352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365500" y="286665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699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8775700" y="1418852"/>
            <a:ext cx="0" cy="5029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530226" y="1480765"/>
            <a:ext cx="227818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Increasing potential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to support</a:t>
            </a:r>
          </a:p>
          <a:p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business decisions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7515710" y="1926852"/>
            <a:ext cx="11710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End User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7535973" y="2917453"/>
            <a:ext cx="11047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Business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Analyst</a:t>
            </a: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7648260" y="3755653"/>
            <a:ext cx="98456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     Data</a:t>
            </a:r>
          </a:p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Analyst</a:t>
            </a:r>
          </a:p>
        </p:txBody>
      </p:sp>
      <p:sp>
        <p:nvSpPr>
          <p:cNvPr id="17" name="Text Box 15"/>
          <p:cNvSpPr txBox="1">
            <a:spLocks noChangeArrowheads="1"/>
          </p:cNvSpPr>
          <p:nvPr/>
        </p:nvSpPr>
        <p:spPr bwMode="auto">
          <a:xfrm>
            <a:off x="7960676" y="5660652"/>
            <a:ext cx="6896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/>
            <a:r>
              <a:rPr lang="en-US" altLang="en-US" sz="2000">
                <a:latin typeface="Corbel" charset="0"/>
                <a:ea typeface="Corbel" charset="0"/>
                <a:cs typeface="Corbel" charset="0"/>
              </a:rPr>
              <a:t>DBA</a:t>
            </a: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822700" y="2149102"/>
            <a:ext cx="1219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Decision Making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3472392" y="2964981"/>
            <a:ext cx="19207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Presentation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3213100" y="3323853"/>
            <a:ext cx="24224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Visualization Techniques</a:t>
            </a:r>
          </a:p>
        </p:txBody>
      </p:sp>
      <p:sp>
        <p:nvSpPr>
          <p:cNvPr id="21" name="Text Box 19"/>
          <p:cNvSpPr txBox="1">
            <a:spLocks noChangeArrowheads="1"/>
          </p:cNvSpPr>
          <p:nvPr/>
        </p:nvSpPr>
        <p:spPr bwMode="auto">
          <a:xfrm>
            <a:off x="3594101" y="3736603"/>
            <a:ext cx="1782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Mining</a:t>
            </a:r>
            <a:endParaRPr lang="en-US" altLang="en-US" sz="180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3148777" y="4064048"/>
            <a:ext cx="22268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Information Discovery</a:t>
            </a:r>
          </a:p>
        </p:txBody>
      </p:sp>
      <p:sp>
        <p:nvSpPr>
          <p:cNvPr id="23" name="Text Box 21"/>
          <p:cNvSpPr txBox="1">
            <a:spLocks noChangeArrowheads="1"/>
          </p:cNvSpPr>
          <p:nvPr/>
        </p:nvSpPr>
        <p:spPr bwMode="auto">
          <a:xfrm>
            <a:off x="3305176" y="4543053"/>
            <a:ext cx="2346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/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Exploration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2070099" y="4847853"/>
            <a:ext cx="48118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>
                <a:latin typeface="Corbel" charset="0"/>
                <a:ea typeface="Corbel" charset="0"/>
                <a:cs typeface="Corbel" charset="0"/>
              </a:rPr>
              <a:t>Statistical Summary, Querying, and Reporting</a:t>
            </a:r>
            <a:endParaRPr lang="en-US" altLang="en-US" sz="1800" i="1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735440" y="5380364"/>
            <a:ext cx="49509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>
                <a:latin typeface="Corbel" charset="0"/>
                <a:ea typeface="Corbel" charset="0"/>
                <a:cs typeface="Corbel" charset="0"/>
              </a:rPr>
              <a:t>Data Preprocessing/Integration, Data Warehouses</a:t>
            </a:r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3517900" y="5851898"/>
            <a:ext cx="14952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dirty="0">
                <a:latin typeface="Corbel" charset="0"/>
                <a:ea typeface="Corbel" charset="0"/>
                <a:cs typeface="Corbel" charset="0"/>
              </a:rPr>
              <a:t>Data Sources</a:t>
            </a:r>
            <a:endParaRPr lang="en-US" altLang="en-US" sz="1800" dirty="0">
              <a:solidFill>
                <a:schemeClr val="bg1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1003300" y="6156698"/>
            <a:ext cx="7118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r>
              <a:rPr lang="en-US" altLang="en-US" sz="1800" i="1" dirty="0">
                <a:latin typeface="Corbel" charset="0"/>
                <a:ea typeface="Corbel" charset="0"/>
                <a:cs typeface="Corbel" charset="0"/>
              </a:rPr>
              <a:t>Paper, Files, Web documents, Scientific experiments, Database Systems</a:t>
            </a:r>
          </a:p>
        </p:txBody>
      </p:sp>
      <p:sp>
        <p:nvSpPr>
          <p:cNvPr id="28" name="Line 27"/>
          <p:cNvSpPr>
            <a:spLocks noChangeShapeType="1"/>
          </p:cNvSpPr>
          <p:nvPr/>
        </p:nvSpPr>
        <p:spPr bwMode="auto">
          <a:xfrm>
            <a:off x="393700" y="6448052"/>
            <a:ext cx="838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Information integration and data </a:t>
            </a:r>
            <a:r>
              <a:rPr lang="en-US" altLang="en-US" sz="2400" dirty="0" smtClean="0"/>
              <a:t>warehouse construction</a:t>
            </a:r>
            <a:endParaRPr lang="en-US" altLang="en-US" sz="2400" dirty="0"/>
          </a:p>
          <a:p>
            <a:r>
              <a:rPr lang="en-US" altLang="en-US" sz="2400" dirty="0" smtClean="0"/>
              <a:t>Data cube technology</a:t>
            </a:r>
          </a:p>
          <a:p>
            <a:r>
              <a:rPr lang="en-US" altLang="en-US" sz="2400" dirty="0" smtClean="0"/>
              <a:t>Multidimensional </a:t>
            </a:r>
            <a:r>
              <a:rPr lang="en-US" altLang="en-US" sz="2400" dirty="0"/>
              <a:t>concept description: Characterization and </a:t>
            </a:r>
            <a:r>
              <a:rPr lang="en-US" altLang="en-US" sz="2400" dirty="0" smtClean="0"/>
              <a:t>discrimination</a:t>
            </a:r>
            <a:endParaRPr lang="en-US" altLang="en-US" sz="2400" dirty="0"/>
          </a:p>
        </p:txBody>
      </p:sp>
      <p:pic>
        <p:nvPicPr>
          <p:cNvPr id="14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9500" y="2926078"/>
            <a:ext cx="6985000" cy="387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16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CSE</a:t>
            </a:r>
            <a:r>
              <a:rPr lang="zh-CN" altLang="en-US" dirty="0" smtClean="0"/>
              <a:t> </a:t>
            </a:r>
            <a:r>
              <a:rPr lang="en-US" altLang="zh-CN" dirty="0" smtClean="0"/>
              <a:t>40647/60647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zh-CN" altLang="en-US" dirty="0" smtClean="0"/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</a:t>
            </a:r>
            <a:r>
              <a:rPr lang="en-US" altLang="zh-CN" dirty="0"/>
              <a:t>2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itemsets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en-US" sz="2000" dirty="0"/>
              <a:t>What items are frequently purchased together in your Walmart</a:t>
            </a:r>
            <a:r>
              <a:rPr lang="en-US" altLang="en-US" sz="2000" dirty="0" smtClean="0"/>
              <a:t>?</a:t>
            </a:r>
            <a:endParaRPr lang="zh-CN" altLang="en-US" sz="2000" dirty="0" smtClean="0"/>
          </a:p>
          <a:p>
            <a:r>
              <a:rPr lang="en-US" altLang="en-US" sz="2400" dirty="0"/>
              <a:t>A typical association rule</a:t>
            </a:r>
            <a:endParaRPr lang="zh-CN" altLang="en-US" sz="2400" dirty="0"/>
          </a:p>
          <a:p>
            <a:pPr lvl="1"/>
            <a:r>
              <a:rPr lang="en-US" altLang="en-US" sz="2000" dirty="0"/>
              <a:t>Diaper </a:t>
            </a:r>
            <a:r>
              <a:rPr lang="en-US" altLang="en-US" sz="2000" dirty="0">
                <a:sym typeface="Wingdings" panose="05000000000000000000" pitchFamily="2" charset="2"/>
              </a:rPr>
              <a:t></a:t>
            </a:r>
            <a:r>
              <a:rPr lang="en-US" altLang="en-US" sz="2000" dirty="0"/>
              <a:t> Beer [0.5%, 75%]  (support, confidence)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Support: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transactions in the dataset which contains the </a:t>
            </a:r>
            <a:r>
              <a:rPr lang="en-US" altLang="zh-CN" sz="2000" dirty="0" err="1"/>
              <a:t>itemset</a:t>
            </a:r>
            <a:r>
              <a:rPr lang="zh-CN" altLang="en-US" sz="2000" dirty="0"/>
              <a:t> </a:t>
            </a:r>
            <a:r>
              <a:rPr lang="en-US" altLang="zh-CN" sz="2000" dirty="0"/>
              <a:t>(Diaper,</a:t>
            </a:r>
            <a:r>
              <a:rPr lang="zh-CN" altLang="en-US" sz="2000" dirty="0"/>
              <a:t> </a:t>
            </a:r>
            <a:r>
              <a:rPr lang="en-US" altLang="zh-CN" sz="2000" dirty="0"/>
              <a:t>Beer).</a:t>
            </a:r>
            <a:endParaRPr lang="zh-CN" altLang="en-US" sz="2000" dirty="0"/>
          </a:p>
          <a:p>
            <a:pPr lvl="1"/>
            <a:r>
              <a:rPr lang="en-US" altLang="zh-CN" sz="2000" b="1" dirty="0"/>
              <a:t>Confidence:</a:t>
            </a:r>
            <a:r>
              <a:rPr lang="zh-CN" altLang="en-US" sz="2000" b="1" dirty="0"/>
              <a:t> </a:t>
            </a:r>
            <a:r>
              <a:rPr lang="en-US" altLang="zh-CN" sz="2000" dirty="0"/>
              <a:t>the proportion of the transactions that contains Diaper which also contains</a:t>
            </a:r>
            <a:r>
              <a:rPr lang="zh-CN" altLang="en-US" sz="2000" dirty="0"/>
              <a:t> </a:t>
            </a:r>
            <a:r>
              <a:rPr lang="en-US" altLang="zh-CN" sz="2000" dirty="0"/>
              <a:t>Beer.</a:t>
            </a:r>
            <a:endParaRPr lang="en-US" altLang="en-US" sz="2000" dirty="0"/>
          </a:p>
          <a:p>
            <a:r>
              <a:rPr lang="en-US" altLang="en-US" sz="2400" b="1" dirty="0" smtClean="0"/>
              <a:t>Association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and </a:t>
            </a:r>
            <a:r>
              <a:rPr lang="en-US" altLang="en-US" sz="2400" b="1" dirty="0"/>
              <a:t>Correlation</a:t>
            </a:r>
            <a:r>
              <a:rPr lang="en-US" altLang="en-US" sz="2400" dirty="0"/>
              <a:t>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sp>
        <p:nvSpPr>
          <p:cNvPr id="7" name="AutoShape 2" descr="https://wikimedia.org/api/rest_v1/media/math/render/svg/68baa052181f707c662844a465bfeeb135e82bab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correlation plot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8799" y="4988612"/>
            <a:ext cx="5486401" cy="186938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670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/>
          </a:bodyPr>
          <a:lstStyle/>
          <a:p>
            <a:r>
              <a:rPr lang="en-US" altLang="en-US" sz="2400" dirty="0"/>
              <a:t>Classification and label prediction  </a:t>
            </a:r>
          </a:p>
          <a:p>
            <a:pPr lvl="1"/>
            <a:r>
              <a:rPr lang="en-US" altLang="en-US" sz="2400" dirty="0"/>
              <a:t>Construct models (functions) based on some </a:t>
            </a:r>
            <a:r>
              <a:rPr lang="en-US" altLang="en-US" sz="2400" b="1" dirty="0"/>
              <a:t>training</a:t>
            </a:r>
            <a:r>
              <a:rPr lang="en-US" altLang="en-US" sz="2400" dirty="0"/>
              <a:t> examples</a:t>
            </a:r>
          </a:p>
          <a:p>
            <a:pPr lvl="1"/>
            <a:r>
              <a:rPr lang="en-US" altLang="zh-CN" sz="2400" dirty="0" smtClean="0"/>
              <a:t>D</a:t>
            </a:r>
            <a:r>
              <a:rPr lang="en-US" altLang="en-US" sz="2400" dirty="0" smtClean="0"/>
              <a:t>istinguish </a:t>
            </a:r>
            <a:r>
              <a:rPr lang="en-US" altLang="en-US" sz="2400" dirty="0"/>
              <a:t>classes or concepts for future prediction</a:t>
            </a:r>
          </a:p>
          <a:p>
            <a:pPr lvl="2"/>
            <a:r>
              <a:rPr lang="en-US" altLang="en-US" dirty="0"/>
              <a:t>Ex. 1. Classify countries based on (climate)</a:t>
            </a:r>
          </a:p>
          <a:p>
            <a:pPr lvl="2"/>
            <a:r>
              <a:rPr lang="en-US" altLang="en-US" dirty="0"/>
              <a:t>Ex. 2. Classify cars based on (gas mileage)</a:t>
            </a:r>
          </a:p>
          <a:p>
            <a:pPr lvl="1"/>
            <a:r>
              <a:rPr lang="en-US" altLang="en-US" sz="2400" dirty="0"/>
              <a:t>Predict </a:t>
            </a:r>
            <a:r>
              <a:rPr lang="en-US" altLang="en-US" sz="2400" dirty="0" smtClean="0"/>
              <a:t>some unknown </a:t>
            </a:r>
            <a:r>
              <a:rPr lang="en-US" altLang="en-US" sz="2400" b="1" dirty="0" smtClean="0"/>
              <a:t>class </a:t>
            </a:r>
            <a:r>
              <a:rPr lang="en-US" altLang="en-US" sz="2400" b="1" dirty="0"/>
              <a:t>labels</a:t>
            </a:r>
          </a:p>
          <a:p>
            <a:r>
              <a:rPr lang="en-US" altLang="en-US" sz="2400" dirty="0"/>
              <a:t>Typical methods</a:t>
            </a:r>
          </a:p>
          <a:p>
            <a:pPr lvl="1"/>
            <a:r>
              <a:rPr lang="en-US" altLang="en-US" sz="2400" dirty="0"/>
              <a:t>Decision trees, naïve Bayesian classification, support vector machines, neural networks, rule-based classification, pattern-based classification, logistic regression, …</a:t>
            </a:r>
          </a:p>
          <a:p>
            <a:r>
              <a:rPr lang="en-US" altLang="en-US" sz="2400" dirty="0"/>
              <a:t>Typical applications:</a:t>
            </a:r>
          </a:p>
          <a:p>
            <a:pPr lvl="1"/>
            <a:r>
              <a:rPr lang="en-US" altLang="en-US" sz="2400" dirty="0"/>
              <a:t>Credit card fraud detection, direct marketing, classifying stars, diseases,  web-pages,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Functions: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Unsupervised learning (i.e., </a:t>
            </a:r>
            <a:r>
              <a:rPr lang="en-US" altLang="zh-CN" sz="2400" dirty="0" smtClean="0"/>
              <a:t>c</a:t>
            </a:r>
            <a:r>
              <a:rPr lang="en-US" altLang="en-US" sz="2400" dirty="0" smtClean="0"/>
              <a:t>lass </a:t>
            </a:r>
            <a:r>
              <a:rPr lang="en-US" altLang="en-US" sz="2400" dirty="0"/>
              <a:t>label is unknown)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Group data to form new categories (i.e., </a:t>
            </a:r>
            <a:r>
              <a:rPr lang="en-US" altLang="en-US" sz="2400" dirty="0" smtClean="0"/>
              <a:t>clusters)</a:t>
            </a:r>
            <a:endParaRPr lang="zh-CN" altLang="en-US" sz="2400" dirty="0" smtClean="0"/>
          </a:p>
          <a:p>
            <a:pPr>
              <a:spcAft>
                <a:spcPts val="600"/>
              </a:spcAft>
            </a:pPr>
            <a:r>
              <a:rPr lang="en-US" altLang="en-US" sz="2400" dirty="0" smtClean="0"/>
              <a:t>Principle</a:t>
            </a:r>
            <a:r>
              <a:rPr lang="en-US" altLang="en-US" sz="2400" dirty="0"/>
              <a:t>: Maximizing </a:t>
            </a:r>
            <a:r>
              <a:rPr lang="en-US" altLang="en-US" sz="2400" dirty="0" smtClean="0"/>
              <a:t>intra-cl</a:t>
            </a:r>
            <a:r>
              <a:rPr lang="en-US" altLang="zh-CN" sz="2400" dirty="0" smtClean="0"/>
              <a:t>uster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similarity &amp; minimizing </a:t>
            </a:r>
            <a:r>
              <a:rPr lang="en-US" altLang="en-US" sz="2400" dirty="0" smtClean="0"/>
              <a:t>inter</a:t>
            </a:r>
            <a:r>
              <a:rPr lang="en-US" altLang="zh-CN" sz="2400" dirty="0" smtClean="0"/>
              <a:t>-</a:t>
            </a:r>
            <a:r>
              <a:rPr lang="en-US" altLang="en-US" sz="2400" dirty="0" smtClean="0"/>
              <a:t>cl</a:t>
            </a:r>
            <a:r>
              <a:rPr lang="en-US" altLang="zh-CN" sz="2400" dirty="0" smtClean="0"/>
              <a:t>uster</a:t>
            </a:r>
            <a:r>
              <a:rPr lang="en-US" altLang="en-US" sz="2400" dirty="0" smtClean="0"/>
              <a:t> 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pic>
        <p:nvPicPr>
          <p:cNvPr id="5" name="pasted-image.tiff"/>
          <p:cNvPicPr>
            <a:picLocks noChangeAspect="1"/>
          </p:cNvPicPr>
          <p:nvPr/>
        </p:nvPicPr>
        <p:blipFill>
          <a:blip r:embed="rId3">
            <a:extLst/>
          </a:blip>
          <a:srcRect l="5639" t="5639" r="5639" b="5639"/>
          <a:stretch>
            <a:fillRect/>
          </a:stretch>
        </p:blipFill>
        <p:spPr>
          <a:xfrm>
            <a:off x="3777216" y="3075829"/>
            <a:ext cx="4310528" cy="323289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3677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(</a:t>
            </a:r>
            <a:r>
              <a:rPr lang="en-US" dirty="0"/>
              <a:t>5) Outlier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en-US" sz="2400" dirty="0"/>
              <a:t>Outlier analysis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Outlier: A data object that does not comply with the general behavior of the data</a:t>
            </a:r>
          </a:p>
          <a:p>
            <a:pPr lvl="1">
              <a:lnSpc>
                <a:spcPct val="110000"/>
              </a:lnSpc>
            </a:pPr>
            <a:r>
              <a:rPr lang="en-US" altLang="en-US" sz="2400" dirty="0" smtClean="0"/>
              <a:t>Methods</a:t>
            </a:r>
            <a:r>
              <a:rPr lang="en-US" altLang="en-US" sz="2400" dirty="0"/>
              <a:t>: by product of clustering or regression </a:t>
            </a:r>
            <a:r>
              <a:rPr lang="en-US" altLang="en-US" sz="2400" dirty="0" smtClean="0"/>
              <a:t>analysis…</a:t>
            </a:r>
            <a:endParaRPr lang="en-US" altLang="en-US" sz="2400" dirty="0"/>
          </a:p>
          <a:p>
            <a:pPr lvl="1">
              <a:lnSpc>
                <a:spcPct val="110000"/>
              </a:lnSpc>
            </a:pPr>
            <a:r>
              <a:rPr lang="en-US" altLang="en-US" sz="2400" dirty="0"/>
              <a:t>Useful in fraud detection, rare events analysis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969" y="3848533"/>
            <a:ext cx="3343755" cy="250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outlier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994" y="426192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53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Mining Functions</a:t>
            </a:r>
            <a:r>
              <a:rPr lang="en-US" dirty="0" smtClean="0"/>
              <a:t>:</a:t>
            </a:r>
            <a:r>
              <a:rPr lang="zh-CN" altLang="en-US" dirty="0" smtClean="0"/>
              <a:t> </a:t>
            </a:r>
            <a:r>
              <a:rPr lang="en-US" dirty="0" smtClean="0"/>
              <a:t>(</a:t>
            </a:r>
            <a:r>
              <a:rPr lang="en-US" altLang="zh-CN" dirty="0" smtClean="0"/>
              <a:t>6</a:t>
            </a:r>
            <a:r>
              <a:rPr lang="en-US" dirty="0" smtClean="0"/>
              <a:t>) </a:t>
            </a:r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Evolution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Sequence, trend and evolution analysis</a:t>
            </a:r>
          </a:p>
          <a:p>
            <a:pPr lvl="1"/>
            <a:r>
              <a:rPr lang="en-US" altLang="en-US" sz="2400" dirty="0"/>
              <a:t>Trend, time-series, and deviation analysis</a:t>
            </a:r>
          </a:p>
          <a:p>
            <a:pPr lvl="2"/>
            <a:r>
              <a:rPr lang="en-US" altLang="en-US" dirty="0"/>
              <a:t>e.g., regression and value prediction</a:t>
            </a:r>
          </a:p>
          <a:p>
            <a:pPr lvl="1"/>
            <a:r>
              <a:rPr lang="en-US" altLang="en-US" sz="2400" dirty="0"/>
              <a:t>Sequential pattern mining</a:t>
            </a:r>
          </a:p>
          <a:p>
            <a:pPr lvl="2"/>
            <a:r>
              <a:rPr lang="en-US" altLang="en-US" dirty="0"/>
              <a:t>e.g., buy digital camera, then buy </a:t>
            </a:r>
            <a:r>
              <a:rPr lang="en-US" altLang="en-US" dirty="0">
                <a:sym typeface="Wingdings" panose="05000000000000000000" pitchFamily="2" charset="2"/>
              </a:rPr>
              <a:t>large memory cards</a:t>
            </a:r>
            <a:endParaRPr lang="en-US" altLang="en-US" dirty="0"/>
          </a:p>
          <a:p>
            <a:pPr lvl="1"/>
            <a:r>
              <a:rPr lang="en-US" altLang="en-US" sz="2400" dirty="0"/>
              <a:t>Periodicity analysis</a:t>
            </a:r>
          </a:p>
          <a:p>
            <a:pPr lvl="1"/>
            <a:r>
              <a:rPr lang="en-US" altLang="en-US" sz="2400" dirty="0"/>
              <a:t>Motifs and biological sequence analysis</a:t>
            </a:r>
          </a:p>
          <a:p>
            <a:pPr lvl="2"/>
            <a:r>
              <a:rPr lang="en-US" altLang="en-US" dirty="0"/>
              <a:t>Approximate and consecutive motifs</a:t>
            </a:r>
          </a:p>
          <a:p>
            <a:pPr lvl="1"/>
            <a:r>
              <a:rPr lang="en-US" altLang="en-US" sz="2400" dirty="0"/>
              <a:t>Similarity-based </a:t>
            </a:r>
            <a:r>
              <a:rPr lang="en-US" altLang="en-US" sz="2400" dirty="0" smtClean="0"/>
              <a:t>analysis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pic>
        <p:nvPicPr>
          <p:cNvPr id="5" name="time series.png"/>
          <p:cNvPicPr>
            <a:picLocks noChangeAspect="1"/>
          </p:cNvPicPr>
          <p:nvPr/>
        </p:nvPicPr>
        <p:blipFill>
          <a:blip r:embed="rId3">
            <a:extLst/>
          </a:blip>
          <a:srcRect l="5041"/>
          <a:stretch>
            <a:fillRect/>
          </a:stretch>
        </p:blipFill>
        <p:spPr>
          <a:xfrm>
            <a:off x="6360524" y="3863181"/>
            <a:ext cx="2680237" cy="25992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5708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email-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77" y="4232787"/>
            <a:ext cx="2751223" cy="2625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Data Mining Functions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7) Structure and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sz="2400" dirty="0"/>
              <a:t>Graph mining</a:t>
            </a:r>
          </a:p>
          <a:p>
            <a:pPr lvl="1"/>
            <a:r>
              <a:rPr lang="en-US" altLang="en-US" sz="2400" dirty="0"/>
              <a:t>Finding frequent </a:t>
            </a:r>
            <a:r>
              <a:rPr lang="en-US" altLang="en-US" sz="2400" dirty="0" err="1"/>
              <a:t>subgraphs</a:t>
            </a:r>
            <a:r>
              <a:rPr lang="en-US" altLang="en-US" sz="2400" dirty="0"/>
              <a:t> (e.g., chemical compounds), trees (XML), substructures (web fragments)</a:t>
            </a:r>
          </a:p>
          <a:p>
            <a:r>
              <a:rPr lang="en-US" altLang="en-US" sz="2400" dirty="0"/>
              <a:t>Information network analysis</a:t>
            </a:r>
          </a:p>
          <a:p>
            <a:pPr lvl="1"/>
            <a:r>
              <a:rPr lang="en-US" altLang="en-US" sz="2400" dirty="0"/>
              <a:t>Social networks: actors (objects, nodes) and relationships (edges)</a:t>
            </a:r>
          </a:p>
          <a:p>
            <a:pPr lvl="2"/>
            <a:r>
              <a:rPr lang="en-US" altLang="en-US" dirty="0"/>
              <a:t>e.g., author networks in CS, terrorist networks</a:t>
            </a:r>
          </a:p>
          <a:p>
            <a:pPr lvl="1"/>
            <a:r>
              <a:rPr lang="en-US" altLang="en-US" sz="2400" dirty="0"/>
              <a:t>Multiple heterogeneous networks</a:t>
            </a:r>
          </a:p>
          <a:p>
            <a:pPr lvl="2"/>
            <a:r>
              <a:rPr lang="en-US" altLang="en-US" dirty="0"/>
              <a:t>A person could be multiple information networks: friends, family, classmates, …</a:t>
            </a:r>
          </a:p>
          <a:p>
            <a:pPr lvl="1"/>
            <a:r>
              <a:rPr lang="en-US" altLang="en-US" sz="2400" dirty="0"/>
              <a:t>Links carry a lot of semantic information: Link mining</a:t>
            </a:r>
          </a:p>
          <a:p>
            <a:r>
              <a:rPr lang="en-US" altLang="en-US" sz="2400" dirty="0"/>
              <a:t>Web mining</a:t>
            </a:r>
          </a:p>
          <a:p>
            <a:pPr lvl="1"/>
            <a:r>
              <a:rPr lang="en-US" altLang="en-US" sz="2400" dirty="0"/>
              <a:t>Web is a big information network: from PageRank to Google</a:t>
            </a:r>
          </a:p>
          <a:p>
            <a:pPr lvl="1"/>
            <a:r>
              <a:rPr lang="en-US" altLang="en-US" sz="2400" dirty="0"/>
              <a:t>Analysis of Web information networks</a:t>
            </a:r>
          </a:p>
          <a:p>
            <a:pPr lvl="2"/>
            <a:r>
              <a:rPr lang="en-US" altLang="en-US" dirty="0"/>
              <a:t>Web community discovery, opinion mining, usage mining,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003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Web page analysis: classification, clustering, ranking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Collaborative analysis &amp; recommender systems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Basket data analysis to targeted marketing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Biological and medical data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Data mining and software engineering  </a:t>
            </a:r>
          </a:p>
          <a:p>
            <a:pPr>
              <a:lnSpc>
                <a:spcPct val="120000"/>
              </a:lnSpc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mining and text analysis</a:t>
            </a:r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mining and social and information network </a:t>
            </a:r>
            <a:r>
              <a:rPr lang="en-US" altLang="en-US" sz="2400" dirty="0" smtClean="0"/>
              <a:t>analysis</a:t>
            </a:r>
            <a:endParaRPr lang="zh-CN" altLang="en-US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solidFill>
                  <a:srgbClr val="FF0000"/>
                </a:solidFill>
              </a:rPr>
              <a:t>Scientific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knowledge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discovery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and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technology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exploration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8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 numCol="2">
            <a:normAutofit fontScale="77500" lnSpcReduction="20000"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</a:rPr>
              <a:t>Introduction</a:t>
            </a:r>
            <a:endParaRPr lang="zh-CN" altLang="en-US" sz="2000" dirty="0">
              <a:solidFill>
                <a:srgbClr val="C00000"/>
              </a:solidFill>
            </a:endParaRP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Ge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ing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 to Know Your Data: Data Description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Get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ting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to Know Your Data: </a:t>
            </a:r>
            <a:r>
              <a:rPr lang="en-US" altLang="zh-CN" sz="2000" dirty="0" smtClean="0">
                <a:solidFill>
                  <a:schemeClr val="accent6">
                    <a:lumMod val="75000"/>
                  </a:schemeClr>
                </a:solidFill>
              </a:rPr>
              <a:t>Visualization</a:t>
            </a:r>
            <a:r>
              <a:rPr lang="zh-CN" altLang="en-US" sz="20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and Measures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Data Preprocessing: Data Cleaning and Data Integration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Data Preprocessing: Data Reduction and Dimension Reduction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Data Cube: Concepts and Operations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Data Cube: Computation Methods</a:t>
            </a:r>
          </a:p>
          <a:p>
            <a:r>
              <a:rPr lang="en-US" sz="2000" dirty="0" smtClean="0">
                <a:solidFill>
                  <a:srgbClr val="00B050"/>
                </a:solidFill>
              </a:rPr>
              <a:t>Data Cube: Data Warehouse and OLAP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Frequent Pattern Mining: Concepts and </a:t>
            </a:r>
            <a:r>
              <a:rPr lang="en-US" sz="2000" dirty="0" err="1" smtClean="0">
                <a:solidFill>
                  <a:srgbClr val="C00000"/>
                </a:solidFill>
              </a:rPr>
              <a:t>Apriori</a:t>
            </a:r>
            <a:endParaRPr lang="en-US" sz="2000" dirty="0" smtClean="0">
              <a:solidFill>
                <a:srgbClr val="C00000"/>
              </a:solidFill>
            </a:endParaRPr>
          </a:p>
          <a:p>
            <a:r>
              <a:rPr lang="en-US" sz="2000" dirty="0" smtClean="0">
                <a:solidFill>
                  <a:srgbClr val="C00000"/>
                </a:solidFill>
              </a:rPr>
              <a:t>Frequent Pattern Mining: FP-Growth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Frequent Pattern Mining: Pattern Evaluation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Advanced Frequent Pattern Mining: Diverse Patterns and Constraint-based Frequent Pattern Mining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Advanced Frequent Pattern Mining: </a:t>
            </a:r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Sequential Pattern Mining and Graph Pattern Mining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Classification: Concepts and Decision Tree Induction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Classification: Bayesian Classification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Classification: </a:t>
            </a:r>
            <a:r>
              <a:rPr lang="en-US" altLang="zh-CN" sz="2000" dirty="0" smtClean="0">
                <a:solidFill>
                  <a:srgbClr val="0070C0"/>
                </a:solidFill>
              </a:rPr>
              <a:t>Evaluation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altLang="zh-CN" sz="2000" dirty="0" smtClean="0">
                <a:solidFill>
                  <a:srgbClr val="0070C0"/>
                </a:solidFill>
              </a:rPr>
              <a:t>and</a:t>
            </a:r>
            <a:r>
              <a:rPr lang="zh-CN" alt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solidFill>
                  <a:srgbClr val="0070C0"/>
                </a:solidFill>
              </a:rPr>
              <a:t>Ensemble</a:t>
            </a:r>
            <a:endParaRPr lang="en-US" sz="2000" dirty="0" smtClean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00B050"/>
                </a:solidFill>
              </a:rPr>
              <a:t>Advanced Classification: Support Vector </a:t>
            </a:r>
            <a:r>
              <a:rPr lang="en-US" sz="2000" dirty="0" smtClean="0">
                <a:solidFill>
                  <a:srgbClr val="00B050"/>
                </a:solidFill>
              </a:rPr>
              <a:t>Machines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 smtClean="0">
                <a:solidFill>
                  <a:srgbClr val="00B050"/>
                </a:solidFill>
              </a:rPr>
              <a:t>Advanced Classification: Neural Networks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Clustering: Concepts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Clustering: Partitioning Methods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Clustering: Kernel-based Clustering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Clustering: Density-based Clustering</a:t>
            </a:r>
          </a:p>
          <a:p>
            <a:r>
              <a:rPr lang="en-US" sz="2000" dirty="0" smtClean="0">
                <a:solidFill>
                  <a:srgbClr val="C00000"/>
                </a:solidFill>
              </a:rPr>
              <a:t>Clustering: Evaluation Methods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Outlier Analysis: Concepts</a:t>
            </a:r>
          </a:p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</a:rPr>
              <a:t>Outlier Analysis: Methods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Lecture: Mining Behavioral Datasets?</a:t>
            </a:r>
          </a:p>
          <a:p>
            <a:r>
              <a:rPr lang="en-US" sz="2000" dirty="0" smtClean="0">
                <a:solidFill>
                  <a:srgbClr val="0070C0"/>
                </a:solidFill>
              </a:rPr>
              <a:t>Lecture: Mining Text Datasets?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992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70"/>
            <a:ext cx="9093323" cy="61264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954" y="1716956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954" y="2099574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954" y="2826740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143" y="3529057"/>
            <a:ext cx="522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50"/>
                </a:solidFill>
              </a:rPr>
              <a:t>√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954" y="4422256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3954" y="4822366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7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82"/>
            <a:ext cx="9144000" cy="6244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57645" y="1530526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7645" y="2558138"/>
            <a:ext cx="522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50"/>
                </a:solidFill>
              </a:rPr>
              <a:t>√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2960" y="5910938"/>
            <a:ext cx="522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50"/>
                </a:solidFill>
              </a:rPr>
              <a:t>√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2960" y="3447250"/>
            <a:ext cx="522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50"/>
                </a:solidFill>
              </a:rPr>
              <a:t>√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959" y="3929715"/>
            <a:ext cx="522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00B050"/>
                </a:solidFill>
              </a:rPr>
              <a:t>√</a:t>
            </a:r>
            <a:endParaRPr lang="en-US" sz="1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45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Taught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zh-CN" altLang="en-US" dirty="0" smtClean="0"/>
          </a:p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data-science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publications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data-driven</a:t>
            </a:r>
            <a:r>
              <a:rPr lang="zh-CN" altLang="en-US" dirty="0" smtClean="0">
                <a:solidFill>
                  <a:srgbClr val="7030A0"/>
                </a:solidFill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technologies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data-scientific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knowledge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discover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technology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exploration</a:t>
            </a:r>
            <a:r>
              <a:rPr lang="en-US" altLang="zh-CN" dirty="0" smtClean="0"/>
              <a:t>?</a:t>
            </a:r>
            <a:r>
              <a:rPr lang="zh-CN" altLang="en-US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8" y="4591050"/>
            <a:ext cx="2266950" cy="226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15061" y="4586804"/>
            <a:ext cx="889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00B050"/>
                </a:solidFill>
              </a:rPr>
              <a:t>data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509" y="5028884"/>
            <a:ext cx="1629560" cy="16103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50920" y="4586804"/>
            <a:ext cx="14109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7030A0"/>
                </a:solidFill>
              </a:rPr>
              <a:t>method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02" y="5028885"/>
            <a:ext cx="1731398" cy="16103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46392" y="4584713"/>
            <a:ext cx="1487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problem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28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747847" cy="63563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" y="1528355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4320" y="2000252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4320" y="2885787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320" y="4616910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4320" y="5476235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4320" y="5968334"/>
            <a:ext cx="522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B050"/>
                </a:solidFill>
              </a:rPr>
              <a:t>√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760" y="2547233"/>
            <a:ext cx="522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B050"/>
                </a:solidFill>
              </a:rPr>
              <a:t>√</a:t>
            </a:r>
            <a:endParaRPr lang="en-US" sz="16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551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1989 IJCAI Workshop on Knowledge Discovery in Databases </a:t>
            </a:r>
          </a:p>
          <a:p>
            <a:pPr lvl="1"/>
            <a:r>
              <a:rPr lang="en-US" altLang="en-US" sz="2400" dirty="0"/>
              <a:t>Knowledge Discovery in Databases (G.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 and W. </a:t>
            </a:r>
            <a:r>
              <a:rPr lang="en-US" altLang="en-US" sz="2400" dirty="0" err="1"/>
              <a:t>Frawley</a:t>
            </a:r>
            <a:r>
              <a:rPr lang="en-US" altLang="en-US" sz="2400" dirty="0"/>
              <a:t>, 1991)</a:t>
            </a:r>
          </a:p>
          <a:p>
            <a:r>
              <a:rPr lang="en-US" altLang="en-US" sz="2400" dirty="0"/>
              <a:t>1991-1994 Workshops on Knowledge Discovery in Databases</a:t>
            </a:r>
          </a:p>
          <a:p>
            <a:pPr lvl="1"/>
            <a:r>
              <a:rPr lang="en-US" altLang="en-US" sz="2400" dirty="0"/>
              <a:t>Advances in Knowledge Discovery and Data Mining (U. Fayyad, G. </a:t>
            </a:r>
            <a:r>
              <a:rPr lang="en-US" altLang="en-US" sz="2400" dirty="0" err="1"/>
              <a:t>Piatetsky</a:t>
            </a:r>
            <a:r>
              <a:rPr lang="en-US" altLang="en-US" sz="2400" dirty="0"/>
              <a:t>-Shapiro, P. Smyth, and R. </a:t>
            </a:r>
            <a:r>
              <a:rPr lang="en-US" altLang="en-US" sz="2400" dirty="0" err="1"/>
              <a:t>Uthurusamy</a:t>
            </a:r>
            <a:r>
              <a:rPr lang="en-US" altLang="en-US" sz="2400" dirty="0"/>
              <a:t>, 1996)</a:t>
            </a:r>
          </a:p>
          <a:p>
            <a:r>
              <a:rPr lang="en-US" altLang="en-US" sz="2400" dirty="0"/>
              <a:t>1995-1998 International Conferences on Knowledge Discovery in Databases and Data Mining (KDD’95-98)</a:t>
            </a:r>
          </a:p>
          <a:p>
            <a:pPr lvl="1"/>
            <a:r>
              <a:rPr lang="en-US" altLang="en-US" sz="2400" dirty="0"/>
              <a:t>Journal of Data Mining and Knowledge Discovery (1997)</a:t>
            </a:r>
          </a:p>
          <a:p>
            <a:r>
              <a:rPr lang="en-US" altLang="en-US" sz="2400" dirty="0"/>
              <a:t>ACM SIGKDD conferences since 1998 and SIGKDD Explorations</a:t>
            </a:r>
          </a:p>
          <a:p>
            <a:r>
              <a:rPr lang="en-US" altLang="en-US" sz="2400" dirty="0"/>
              <a:t>More conferences on data mining</a:t>
            </a:r>
          </a:p>
          <a:p>
            <a:pPr lvl="1"/>
            <a:r>
              <a:rPr lang="en-US" altLang="en-US" sz="2400" dirty="0"/>
              <a:t>PAKDD (1997), PKDD (1997), </a:t>
            </a:r>
            <a:r>
              <a:rPr lang="en-US" altLang="en-US" sz="2400" dirty="0" smtClean="0"/>
              <a:t>SIAM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Data </a:t>
            </a:r>
            <a:r>
              <a:rPr lang="en-US" altLang="en-US" sz="2400" dirty="0"/>
              <a:t>Mining (2001), (IEEE) ICDM (2001), WSDM (2008), etc.</a:t>
            </a:r>
          </a:p>
          <a:p>
            <a:r>
              <a:rPr lang="en-US" altLang="en-US" sz="2400" dirty="0"/>
              <a:t>ACM Transactions on KDD (2007)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675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Venues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300"/>
              </a:spcBef>
            </a:pPr>
            <a:r>
              <a:rPr lang="en-US" altLang="en-US" sz="1800" dirty="0"/>
              <a:t>Data mining and KDD (SIGKDD)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SIGKDD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ICDM</a:t>
            </a:r>
            <a:r>
              <a:rPr lang="en-US" altLang="en-US" sz="1800" dirty="0"/>
              <a:t>, </a:t>
            </a:r>
            <a:r>
              <a:rPr lang="en-US" altLang="en-US" sz="1800" dirty="0" smtClean="0"/>
              <a:t>SIAM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DM</a:t>
            </a:r>
            <a:r>
              <a:rPr lang="en-US" altLang="en-US" sz="1800" dirty="0"/>
              <a:t>, PKDD, PAKDD,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Journal: Data Mining and Knowledge Discovery, KDD Explorations</a:t>
            </a:r>
            <a:r>
              <a:rPr lang="en-US" altLang="en-US" sz="1800" dirty="0" smtClean="0"/>
              <a:t>, </a:t>
            </a:r>
            <a:r>
              <a:rPr lang="en-US" altLang="en-US" sz="1800" dirty="0"/>
              <a:t>IEEE</a:t>
            </a:r>
            <a:r>
              <a:rPr lang="zh-CN" altLang="en-US" sz="1800" dirty="0"/>
              <a:t> </a:t>
            </a:r>
            <a:r>
              <a:rPr lang="en-US" altLang="en-US" sz="1800" dirty="0" smtClean="0"/>
              <a:t>TKDE</a:t>
            </a:r>
            <a:r>
              <a:rPr lang="en-US" altLang="zh-CN" sz="1800" dirty="0" smtClean="0"/>
              <a:t>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 </a:t>
            </a:r>
            <a:r>
              <a:rPr lang="en-US" altLang="en-US" sz="1800" dirty="0"/>
              <a:t>TKDD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Database systems (SIGMOD)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SIGMOD</a:t>
            </a:r>
            <a:r>
              <a:rPr lang="en-US" altLang="en-US" sz="1800" dirty="0"/>
              <a:t>, ACM-PODS, VLDB, </a:t>
            </a:r>
            <a:r>
              <a:rPr lang="en-US" altLang="en-US" sz="1800" dirty="0" smtClean="0"/>
              <a:t>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ICDE</a:t>
            </a:r>
            <a:r>
              <a:rPr lang="en-US" altLang="en-US" sz="1800" dirty="0"/>
              <a:t>, EDBT, ICDT, DASFAA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 smtClean="0"/>
              <a:t>Journals</a:t>
            </a:r>
            <a:r>
              <a:rPr lang="en-US" altLang="zh-CN" sz="1800" dirty="0" smtClean="0"/>
              <a:t>: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</a:t>
            </a:r>
            <a:r>
              <a:rPr lang="en-US" altLang="en-US" sz="1800" dirty="0" smtClean="0"/>
              <a:t>ODS/TOIS</a:t>
            </a:r>
            <a:r>
              <a:rPr lang="en-US" altLang="en-US" sz="1800" dirty="0"/>
              <a:t>, JIIS, J. ACM, VLDB J., Info. Sys.,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AI &amp; Machine Learning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</a:t>
            </a:r>
            <a:r>
              <a:rPr lang="en-US" altLang="zh-CN" sz="1800" dirty="0" smtClean="0"/>
              <a:t>ICML,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AAAI</a:t>
            </a:r>
            <a:r>
              <a:rPr lang="en-US" altLang="en-US" sz="1800" dirty="0"/>
              <a:t>, IJCAI, COLT (Learning Theory), CVPR, NIPS,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Machine Learning, Artificial </a:t>
            </a:r>
            <a:r>
              <a:rPr lang="en-US" altLang="en-US" sz="1800" dirty="0" smtClean="0"/>
              <a:t>Intelligence, IEEE</a:t>
            </a:r>
            <a:r>
              <a:rPr lang="zh-CN" altLang="en-US" sz="1800" dirty="0" smtClean="0"/>
              <a:t> </a:t>
            </a:r>
            <a:r>
              <a:rPr lang="en-US" altLang="en-US" sz="1800" dirty="0" smtClean="0"/>
              <a:t>PAMI</a:t>
            </a:r>
            <a:r>
              <a:rPr lang="en-US" altLang="en-US" sz="1800" dirty="0"/>
              <a:t>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Web and IR</a:t>
            </a:r>
            <a:r>
              <a:rPr lang="en-US" altLang="en-US" sz="1800" b="1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SIGIR, WWW, CIKM,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</a:t>
            </a:r>
            <a:r>
              <a:rPr lang="en-US" altLang="en-US" sz="1800" dirty="0" smtClean="0"/>
              <a:t>Internet </a:t>
            </a:r>
            <a:r>
              <a:rPr lang="en-US" altLang="en-US" sz="1800" dirty="0"/>
              <a:t>and Web Information </a:t>
            </a:r>
            <a:r>
              <a:rPr lang="en-US" altLang="en-US" sz="1800" dirty="0" smtClean="0"/>
              <a:t>Systems</a:t>
            </a:r>
            <a:endParaRPr lang="en-US" altLang="en-US" sz="1800" dirty="0"/>
          </a:p>
          <a:p>
            <a:pPr>
              <a:spcBef>
                <a:spcPts val="300"/>
              </a:spcBef>
            </a:pPr>
            <a:r>
              <a:rPr lang="en-US" altLang="en-US" sz="1800" dirty="0"/>
              <a:t>Statistics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Conferences: Joint Stat. Meeting,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Annals of statistics, etc.</a:t>
            </a:r>
          </a:p>
          <a:p>
            <a:pPr>
              <a:spcBef>
                <a:spcPts val="300"/>
              </a:spcBef>
            </a:pPr>
            <a:r>
              <a:rPr lang="en-US" altLang="en-US" sz="1800" dirty="0"/>
              <a:t>Visualization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Conference proceedings: CHI, </a:t>
            </a:r>
            <a:r>
              <a:rPr lang="en-US" altLang="en-US" sz="1800" dirty="0" smtClean="0"/>
              <a:t>ACM</a:t>
            </a:r>
            <a:r>
              <a:rPr lang="zh-CN" altLang="en-US" sz="1800" dirty="0" smtClean="0"/>
              <a:t> </a:t>
            </a:r>
            <a:r>
              <a:rPr lang="en-US" altLang="en-US" sz="1800" dirty="0" err="1" smtClean="0"/>
              <a:t>SIGGraph</a:t>
            </a:r>
            <a:r>
              <a:rPr lang="en-US" altLang="en-US" sz="1800" dirty="0"/>
              <a:t>, etc.</a:t>
            </a:r>
          </a:p>
          <a:p>
            <a:pPr lvl="1">
              <a:spcBef>
                <a:spcPts val="300"/>
              </a:spcBef>
            </a:pPr>
            <a:r>
              <a:rPr lang="en-US" altLang="en-US" sz="1800" dirty="0"/>
              <a:t>Journals: IEEE Trans. visualization and computer graphics, etc</a:t>
            </a:r>
            <a:r>
              <a:rPr lang="en-US" altLang="en-US" sz="1800" dirty="0" smtClean="0"/>
              <a:t>.</a:t>
            </a:r>
            <a:endParaRPr lang="en-US" alt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858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</a:t>
            </a:r>
            <a:r>
              <a:rPr lang="en-US" altLang="en-US" dirty="0" smtClean="0"/>
              <a:t>selection, </a:t>
            </a:r>
            <a:r>
              <a:rPr lang="en-US" altLang="en-US" dirty="0"/>
              <a:t>data mining, pattern evaluation, and knowledge </a:t>
            </a:r>
            <a:r>
              <a:rPr lang="en-US" altLang="en-US" dirty="0" smtClean="0"/>
              <a:t>presentation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</a:t>
            </a:r>
            <a:r>
              <a:rPr lang="en-US" altLang="zh-CN" dirty="0" smtClean="0"/>
              <a:t>generalization</a:t>
            </a:r>
            <a:r>
              <a:rPr lang="en-US" altLang="en-US" dirty="0" smtClean="0"/>
              <a:t>, </a:t>
            </a:r>
            <a:r>
              <a:rPr lang="en-US" altLang="en-US" dirty="0"/>
              <a:t>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33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en-US" dirty="0"/>
              <a:t>Data mining: Discovering interesting patterns and knowledge from massive amount of data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natural evolution of science and information technology, in great demand, with wide applications</a:t>
            </a:r>
          </a:p>
          <a:p>
            <a:pPr>
              <a:lnSpc>
                <a:spcPct val="120000"/>
              </a:lnSpc>
            </a:pPr>
            <a:r>
              <a:rPr lang="en-US" altLang="en-US" dirty="0"/>
              <a:t>A KDD process includes data cleaning, data integration, data </a:t>
            </a:r>
            <a:r>
              <a:rPr lang="en-US" altLang="en-US" dirty="0" smtClean="0"/>
              <a:t>selection, </a:t>
            </a:r>
            <a:r>
              <a:rPr lang="en-US" altLang="en-US" dirty="0"/>
              <a:t>data mining, pattern evaluation, and knowledge </a:t>
            </a:r>
            <a:r>
              <a:rPr lang="en-US" altLang="en-US" dirty="0" smtClean="0"/>
              <a:t>presentation</a:t>
            </a:r>
            <a:endParaRPr lang="en-US" altLang="en-US" dirty="0"/>
          </a:p>
          <a:p>
            <a:pPr>
              <a:lnSpc>
                <a:spcPct val="120000"/>
              </a:lnSpc>
            </a:pPr>
            <a:r>
              <a:rPr lang="en-US" altLang="en-US" dirty="0" smtClean="0"/>
              <a:t>Data </a:t>
            </a:r>
            <a:r>
              <a:rPr lang="en-US" altLang="en-US" dirty="0"/>
              <a:t>mining functionalities: </a:t>
            </a:r>
            <a:r>
              <a:rPr lang="en-US" altLang="zh-CN" dirty="0" smtClean="0"/>
              <a:t>generalization</a:t>
            </a:r>
            <a:r>
              <a:rPr lang="en-US" altLang="en-US" dirty="0" smtClean="0"/>
              <a:t>, </a:t>
            </a:r>
            <a:r>
              <a:rPr lang="en-US" altLang="en-US" dirty="0"/>
              <a:t>association, classification, clustering, trend and outlier </a:t>
            </a:r>
            <a:r>
              <a:rPr lang="en-US" altLang="en-US" dirty="0" smtClean="0"/>
              <a:t>analysi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8125" y="3518811"/>
            <a:ext cx="8667750" cy="283753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i="1" dirty="0" smtClean="0"/>
              <a:t>What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you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can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expect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from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this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course:</a:t>
            </a:r>
            <a:endParaRPr lang="zh-CN" altLang="en-US" sz="3200" i="1" dirty="0" smtClean="0"/>
          </a:p>
          <a:p>
            <a:r>
              <a:rPr lang="en-US" altLang="zh-CN" sz="2400" dirty="0" smtClean="0"/>
              <a:t>Fundamental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science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theories</a:t>
            </a:r>
            <a:endParaRPr lang="zh-CN" altLang="en-US" sz="2400" dirty="0" smtClean="0"/>
          </a:p>
          <a:p>
            <a:r>
              <a:rPr lang="en-US" altLang="zh-CN" sz="2400" dirty="0" smtClean="0"/>
              <a:t>Basic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concepts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datasets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800" i="1" dirty="0" smtClean="0"/>
              <a:t>Not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included:</a:t>
            </a:r>
            <a:endParaRPr lang="zh-CN" altLang="en-US" sz="2800" i="1" dirty="0" smtClean="0"/>
          </a:p>
          <a:p>
            <a:r>
              <a:rPr lang="en-US" altLang="zh-CN" sz="2400" dirty="0" smtClean="0"/>
              <a:t>State-of-the-art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learning/artificial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intelligence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algorithms</a:t>
            </a:r>
            <a:endParaRPr lang="zh-CN" altLang="en-US" sz="2400" dirty="0" smtClean="0"/>
          </a:p>
          <a:p>
            <a:r>
              <a:rPr lang="en-US" altLang="zh-CN" sz="2400" dirty="0" smtClean="0"/>
              <a:t>Full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coverage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</a:t>
            </a:r>
            <a:r>
              <a:rPr lang="en-US" altLang="zh-CN" sz="2400" dirty="0" smtClean="0"/>
              <a:t>pecific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skills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start-up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ideas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require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1227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Charu</a:t>
            </a:r>
            <a:r>
              <a:rPr lang="en-US" dirty="0">
                <a:solidFill>
                  <a:srgbClr val="FF0000"/>
                </a:solidFill>
              </a:rPr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J. Han, M. </a:t>
            </a:r>
            <a:r>
              <a:rPr lang="en-US" altLang="en-US" dirty="0" err="1">
                <a:solidFill>
                  <a:srgbClr val="FF0000"/>
                </a:solidFill>
              </a:rPr>
              <a:t>Kamber</a:t>
            </a:r>
            <a:r>
              <a:rPr lang="en-US" altLang="en-US" dirty="0">
                <a:solidFill>
                  <a:srgbClr val="FF0000"/>
                </a:solidFill>
              </a:rPr>
              <a:t>, and J. Pei, Data Mining: Concepts and Techniques. Morgan Kaufmann, 3</a:t>
            </a:r>
            <a:r>
              <a:rPr lang="en-US" altLang="en-US" baseline="30000" dirty="0">
                <a:solidFill>
                  <a:srgbClr val="FF0000"/>
                </a:solidFill>
              </a:rPr>
              <a:t>rd</a:t>
            </a:r>
            <a:r>
              <a:rPr lang="en-US" altLang="en-US" dirty="0">
                <a:solidFill>
                  <a:srgbClr val="FF0000"/>
                </a:solidFill>
              </a:rPr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P.-N. Tan, M. Steinbach and V. Kumar, Introduction to Data Mining, Wiley, 2005 (2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>
                <a:solidFill>
                  <a:srgbClr val="FF0000"/>
                </a:solidFill>
              </a:rPr>
              <a:t>Mohammed J. </a:t>
            </a:r>
            <a:r>
              <a:rPr lang="en-US" dirty="0" err="1">
                <a:solidFill>
                  <a:srgbClr val="FF0000"/>
                </a:solidFill>
              </a:rPr>
              <a:t>Zaki</a:t>
            </a:r>
            <a:r>
              <a:rPr lang="en-US" dirty="0">
                <a:solidFill>
                  <a:srgbClr val="FF0000"/>
                </a:solidFill>
              </a:rPr>
              <a:t> and Wagner </a:t>
            </a:r>
            <a:r>
              <a:rPr lang="en-US" dirty="0" err="1">
                <a:solidFill>
                  <a:srgbClr val="FF0000"/>
                </a:solidFill>
              </a:rPr>
              <a:t>Meira</a:t>
            </a:r>
            <a:r>
              <a:rPr lang="en-US" dirty="0">
                <a:solidFill>
                  <a:srgbClr val="FF0000"/>
                </a:solidFill>
              </a:rPr>
              <a:t> Jr., Data Mining and Analysis: Fundamental Concepts and Algorithms </a:t>
            </a:r>
            <a:r>
              <a:rPr lang="en-US" dirty="0" smtClean="0">
                <a:solidFill>
                  <a:srgbClr val="FF0000"/>
                </a:solidFill>
              </a:rPr>
              <a:t>2014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0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9" y="1417638"/>
            <a:ext cx="6100211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123430"/>
              </p:ext>
            </p:extLst>
          </p:nvPr>
        </p:nvGraphicFramePr>
        <p:xfrm>
          <a:off x="2285999" y="2597149"/>
          <a:ext cx="67665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Paper-AAAI’06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convex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optimization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logistic</a:t>
                      </a:r>
                      <a:r>
                        <a:rPr lang="zh-CN" alt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regression;</a:t>
                      </a:r>
                      <a:endParaRPr lang="zh-CN" altLang="en-US" sz="14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L1</a:t>
                      </a:r>
                      <a:r>
                        <a:rPr lang="zh-CN" alt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417638"/>
            <a:ext cx="1438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AAAI’06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54992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3" y="1600200"/>
            <a:ext cx="6856988" cy="4000672"/>
          </a:xfr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781820"/>
              </p:ext>
            </p:extLst>
          </p:nvPr>
        </p:nvGraphicFramePr>
        <p:xfrm>
          <a:off x="2285999" y="2597149"/>
          <a:ext cx="6766560" cy="331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regression;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L1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Paper-CS229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FF0000"/>
                          </a:solidFill>
                        </a:rPr>
                        <a:t>netflix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rating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prediction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logistic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regression;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L1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L2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factorization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1417638"/>
            <a:ext cx="11430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smtClean="0"/>
              <a:t>CS229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48491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9" y="1281113"/>
            <a:ext cx="3872708" cy="507523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94001"/>
              </p:ext>
            </p:extLst>
          </p:nvPr>
        </p:nvGraphicFramePr>
        <p:xfrm>
          <a:off x="2285999" y="2597149"/>
          <a:ext cx="6766560" cy="346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regression;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L1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Paper-CS229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Paper-Computer’09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FF0000"/>
                          </a:solidFill>
                        </a:rPr>
                        <a:t>netflix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rating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prediction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factorization;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regularization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1417638"/>
            <a:ext cx="21389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smtClean="0"/>
              <a:t>Computer’09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28877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60566"/>
            <a:ext cx="6486406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598412"/>
              </p:ext>
            </p:extLst>
          </p:nvPr>
        </p:nvGraphicFramePr>
        <p:xfrm>
          <a:off x="2285999" y="2597149"/>
          <a:ext cx="6766560" cy="3611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regression;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L1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Paper-CS229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Paper-Computer’09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Paper-WWW’07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amazon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review</a:t>
                      </a:r>
                      <a:r>
                        <a:rPr lang="zh-CN" alt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spam</a:t>
                      </a:r>
                      <a:r>
                        <a:rPr lang="zh-CN" altLang="en-US" sz="1400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detection;</a:t>
                      </a:r>
                      <a:endParaRPr lang="zh-CN" altLang="en-US" sz="1400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baseline="0" dirty="0" smtClean="0">
                          <a:solidFill>
                            <a:srgbClr val="FF0000"/>
                          </a:solidFill>
                        </a:rPr>
                        <a:t>classification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logistic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regression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1417638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WWW’07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75026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417638"/>
            <a:ext cx="7457335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859758"/>
              </p:ext>
            </p:extLst>
          </p:nvPr>
        </p:nvGraphicFramePr>
        <p:xfrm>
          <a:off x="2285999" y="2597149"/>
          <a:ext cx="6766560" cy="375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regression;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L1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Paper-CS229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L1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L2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regularization;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Paper-Computer’09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/>
                        <a:t>netflix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rating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prediction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matrix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factorization;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Paper-WWW’07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amazon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review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spam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/>
                        <a:t>detection;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/>
                        <a:t>classification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logistic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regression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FF0000"/>
                          </a:solidFill>
                        </a:rPr>
                        <a:t>Paper-AAAI’12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rgbClr val="FF0000"/>
                          </a:solidFill>
                        </a:rPr>
                        <a:t>renren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social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spam</a:t>
                      </a:r>
                      <a:r>
                        <a:rPr lang="zh-CN" altLang="en-US" sz="14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detection;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classification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0000"/>
                          </a:solidFill>
                        </a:rPr>
                        <a:t>???</a:t>
                      </a:r>
                      <a:endParaRPr 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1417638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AAAI’12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936351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5" y="1417638"/>
            <a:ext cx="7457335" cy="45259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Example:</a:t>
            </a:r>
            <a:r>
              <a:rPr lang="zh-CN" altLang="en-US" dirty="0"/>
              <a:t> </a:t>
            </a:r>
            <a:r>
              <a:rPr lang="en-US" altLang="zh-CN" dirty="0"/>
              <a:t>Technology</a:t>
            </a:r>
            <a:r>
              <a:rPr lang="zh-CN" altLang="en-US" dirty="0"/>
              <a:t> </a:t>
            </a:r>
            <a:r>
              <a:rPr lang="en-US" altLang="zh-CN" dirty="0"/>
              <a:t>Exploration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27844"/>
              </p:ext>
            </p:extLst>
          </p:nvPr>
        </p:nvGraphicFramePr>
        <p:xfrm>
          <a:off x="2285999" y="2597149"/>
          <a:ext cx="6766560" cy="375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1640"/>
                <a:gridCol w="1012373"/>
                <a:gridCol w="1959428"/>
                <a:gridCol w="2103119"/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Dataset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Problem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Method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Paper-AAAI’06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convex</a:t>
                      </a:r>
                      <a:r>
                        <a:rPr lang="zh-CN" altLang="en-US" sz="1400" dirty="0" smtClean="0"/>
                        <a:t> </a:t>
                      </a:r>
                      <a:r>
                        <a:rPr lang="en-US" altLang="zh-CN" sz="1400" dirty="0" smtClean="0"/>
                        <a:t>optimization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7030A0"/>
                          </a:solidFill>
                        </a:rPr>
                        <a:t>logistic</a:t>
                      </a:r>
                      <a:r>
                        <a:rPr lang="zh-CN" altLang="en-US" sz="1400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7030A0"/>
                          </a:solidFill>
                        </a:rPr>
                        <a:t>regression</a:t>
                      </a:r>
                      <a:r>
                        <a:rPr lang="en-US" altLang="zh-CN" sz="1400" baseline="0" dirty="0" smtClean="0"/>
                        <a:t>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L1</a:t>
                      </a:r>
                      <a:r>
                        <a:rPr lang="zh-CN" altLang="en-US" sz="14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chemeClr val="tx1"/>
                          </a:solidFill>
                        </a:rPr>
                        <a:t>regularization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Paper-CS229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accent4"/>
                          </a:solidFill>
                        </a:rPr>
                        <a:t>netflix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rating</a:t>
                      </a:r>
                      <a:r>
                        <a:rPr lang="zh-CN" altLang="en-US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prediction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7030A0"/>
                          </a:solidFill>
                        </a:rPr>
                        <a:t>logistic</a:t>
                      </a:r>
                      <a:r>
                        <a:rPr lang="zh-CN" altLang="en-US" sz="140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7030A0"/>
                          </a:solidFill>
                        </a:rPr>
                        <a:t>regression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L1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regularization;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L2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regularization;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factorization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Paper-Computer’09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accent4"/>
                          </a:solidFill>
                        </a:rPr>
                        <a:t>netflix</a:t>
                      </a:r>
                      <a:endParaRPr lang="en-US" sz="1400" dirty="0">
                        <a:solidFill>
                          <a:schemeClr val="accent4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rating</a:t>
                      </a:r>
                      <a:r>
                        <a:rPr lang="zh-CN" altLang="en-US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prediction</a:t>
                      </a:r>
                      <a:endParaRPr lang="en-US" sz="1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factorization</a:t>
                      </a:r>
                      <a:r>
                        <a:rPr lang="en-US" altLang="zh-CN" sz="1400" dirty="0" smtClean="0"/>
                        <a:t>;</a:t>
                      </a:r>
                      <a:endParaRPr lang="zh-CN" altLang="en-US" sz="1400" dirty="0" smtClean="0"/>
                    </a:p>
                    <a:p>
                      <a:r>
                        <a:rPr lang="en-US" altLang="zh-CN" sz="1400" dirty="0" smtClean="0"/>
                        <a:t>regularization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Paper-WWW’07</a:t>
                      </a:r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amazon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review</a:t>
                      </a:r>
                      <a:r>
                        <a:rPr lang="zh-CN" altLang="en-US" sz="1400" baseline="0" dirty="0" smtClean="0"/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00B050"/>
                          </a:solidFill>
                        </a:rPr>
                        <a:t>spam</a:t>
                      </a:r>
                      <a:r>
                        <a:rPr lang="zh-CN" altLang="en-US" sz="1400" baseline="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1400" baseline="0" dirty="0" smtClean="0">
                          <a:solidFill>
                            <a:srgbClr val="00B050"/>
                          </a:solidFill>
                        </a:rPr>
                        <a:t>detection</a:t>
                      </a:r>
                      <a:r>
                        <a:rPr lang="en-US" altLang="zh-CN" sz="1400" baseline="0" dirty="0" smtClean="0"/>
                        <a:t>;</a:t>
                      </a:r>
                      <a:endParaRPr lang="zh-CN" altLang="en-US" sz="1400" baseline="0" dirty="0" smtClean="0"/>
                    </a:p>
                    <a:p>
                      <a:r>
                        <a:rPr lang="en-US" altLang="zh-CN" sz="1400" baseline="0" dirty="0" smtClean="0">
                          <a:solidFill>
                            <a:srgbClr val="00B050"/>
                          </a:solidFill>
                        </a:rPr>
                        <a:t>classification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7030A0"/>
                          </a:solidFill>
                        </a:rPr>
                        <a:t>logistic</a:t>
                      </a:r>
                      <a:r>
                        <a:rPr lang="zh-CN" altLang="en-US" sz="140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7030A0"/>
                          </a:solidFill>
                        </a:rPr>
                        <a:t>regression</a:t>
                      </a:r>
                      <a:endParaRPr lang="en-US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chemeClr val="tx1"/>
                          </a:solidFill>
                        </a:rPr>
                        <a:t>Paper-AAAI’12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tx1"/>
                          </a:solidFill>
                        </a:rPr>
                        <a:t>renren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social</a:t>
                      </a:r>
                      <a:r>
                        <a:rPr lang="zh-CN" altLang="en-US" sz="14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00B050"/>
                          </a:solidFill>
                        </a:rPr>
                        <a:t>spam</a:t>
                      </a:r>
                      <a:r>
                        <a:rPr lang="zh-CN" altLang="en-US" sz="1400" dirty="0" smtClean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00B050"/>
                          </a:solidFill>
                        </a:rPr>
                        <a:t>detection</a:t>
                      </a:r>
                      <a:r>
                        <a:rPr lang="en-US" altLang="zh-CN" sz="1400" dirty="0" smtClean="0">
                          <a:solidFill>
                            <a:schemeClr val="tx1"/>
                          </a:solidFill>
                        </a:rPr>
                        <a:t>;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CN" sz="1400" dirty="0" smtClean="0">
                          <a:solidFill>
                            <a:srgbClr val="00B050"/>
                          </a:solidFill>
                        </a:rPr>
                        <a:t>classification</a:t>
                      </a:r>
                      <a:endParaRPr 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matrix</a:t>
                      </a:r>
                      <a:r>
                        <a:rPr lang="zh-CN" altLang="en-US" sz="1400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factorization</a:t>
                      </a:r>
                      <a:endParaRPr lang="zh-CN" altLang="en-US" sz="140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rgbClr val="FFFC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1417638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/>
              <a:t>AAAI’12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89977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46444</TotalTime>
  <Words>1950</Words>
  <Application>Microsoft Macintosh PowerPoint</Application>
  <PresentationFormat>On-screen Show (4:3)</PresentationFormat>
  <Paragraphs>481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PowerPoint Presentation</vt:lpstr>
      <vt:lpstr>Chapter 1. Introduction</vt:lpstr>
      <vt:lpstr>Course History</vt:lpstr>
      <vt:lpstr>Example: Knowledge Discovery</vt:lpstr>
      <vt:lpstr>Example: Knowledge Discovery</vt:lpstr>
      <vt:lpstr>Example: Knowledge Discovery</vt:lpstr>
      <vt:lpstr>Example: Knowledge Discovery</vt:lpstr>
      <vt:lpstr>Example: Technology Exploration</vt:lpstr>
      <vt:lpstr>Example: Technology Exploration</vt:lpstr>
      <vt:lpstr>Example: Technology Exploration</vt:lpstr>
      <vt:lpstr>Why Data Mining?</vt:lpstr>
      <vt:lpstr>What is Data Mining?</vt:lpstr>
      <vt:lpstr>About Me: Data Mining</vt:lpstr>
      <vt:lpstr>TODO</vt:lpstr>
      <vt:lpstr>Textbook</vt:lpstr>
      <vt:lpstr>Knowledge Discovery (KDD) Process</vt:lpstr>
      <vt:lpstr>Example: Web Mining</vt:lpstr>
      <vt:lpstr>Example: Business Intelligence</vt:lpstr>
      <vt:lpstr>Data Mining Functions: (1) Generalization</vt:lpstr>
      <vt:lpstr>Data Mining Functions: (2) Pattern Discovery</vt:lpstr>
      <vt:lpstr>Data Mining Functions: (3) Classification</vt:lpstr>
      <vt:lpstr>Data Mining Functions: (4) Clustering</vt:lpstr>
      <vt:lpstr>Data Mining Functions: (5) Outlier Analysis</vt:lpstr>
      <vt:lpstr>Data Mining Functions: (6) Sequential Pattern, Evolution Analysis</vt:lpstr>
      <vt:lpstr>Data Mining Functions: (7) Structure and Network Analysis</vt:lpstr>
      <vt:lpstr>Applications</vt:lpstr>
      <vt:lpstr>Syllabus</vt:lpstr>
      <vt:lpstr>PowerPoint Presentation</vt:lpstr>
      <vt:lpstr>PowerPoint Presentation</vt:lpstr>
      <vt:lpstr>PowerPoint Presentation</vt:lpstr>
      <vt:lpstr>History</vt:lpstr>
      <vt:lpstr>Venues</vt:lpstr>
      <vt:lpstr>Summary</vt:lpstr>
      <vt:lpstr>Summary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1909</cp:revision>
  <cp:lastPrinted>2017-01-15T22:23:57Z</cp:lastPrinted>
  <dcterms:created xsi:type="dcterms:W3CDTF">2015-05-16T14:51:23Z</dcterms:created>
  <dcterms:modified xsi:type="dcterms:W3CDTF">2017-07-29T14:08:03Z</dcterms:modified>
</cp:coreProperties>
</file>